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C8235-D35B-4594-960B-55250581AB0C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1BD58-87CB-4FC0-834D-1FAC37D4C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920-60E4-4144-9E79-801CF1CDCB88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6522-9046-4D6C-A940-5BCC7A8B5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920-60E4-4144-9E79-801CF1CDCB88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6522-9046-4D6C-A940-5BCC7A8B5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920-60E4-4144-9E79-801CF1CDCB88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6522-9046-4D6C-A940-5BCC7A8B5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920-60E4-4144-9E79-801CF1CDCB88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6522-9046-4D6C-A940-5BCC7A8B5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920-60E4-4144-9E79-801CF1CDCB88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6522-9046-4D6C-A940-5BCC7A8B5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920-60E4-4144-9E79-801CF1CDCB88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6522-9046-4D6C-A940-5BCC7A8B5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920-60E4-4144-9E79-801CF1CDCB88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6522-9046-4D6C-A940-5BCC7A8B5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920-60E4-4144-9E79-801CF1CDCB88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6522-9046-4D6C-A940-5BCC7A8B5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920-60E4-4144-9E79-801CF1CDCB88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6522-9046-4D6C-A940-5BCC7A8B5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920-60E4-4144-9E79-801CF1CDCB88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6522-9046-4D6C-A940-5BCC7A8B5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920-60E4-4144-9E79-801CF1CDCB88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6522-9046-4D6C-A940-5BCC7A8B5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09920-60E4-4144-9E79-801CF1CDCB88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F6522-9046-4D6C-A940-5BCC7A8B5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search.yahoo.com/images/view;_ylt=A0PDoS_tIqhOPVEA8feJzbkF;_ylu=X3oDMTBlMTQ4cGxyBHNlYwNzcgRzbGsDaW1n?back=http://images.search.yahoo.com/search/images?p=chocolate+chip+cookie&amp;ei=UTF-8&amp;fr=yfp-t-701&amp;b=1&amp;tab=organic&amp;w=1199&amp;h=1104&amp;imgurl=www.clker.com/cliparts/5/c/1/7/1277926533965176920chocolate_chip_cookie.png&amp;rurl=http://www.clker.com/clipart-66363.html&amp;size=2+KB&amp;name=Chocolate+Chip+Cookie+image+-+vector+clip+art+online,+royalty+free+...&amp;p=chocolate+chip+cookie&amp;oid=ee01c510805abcc065b3e32e4fcdfcc6&amp;fr2=&amp;fr=yfp-t-701&amp;tt=Chocolate+Chip+Cookie+image+-+vector+clip+art+online,+royalty+free+...&amp;b=0&amp;ni=30&amp;no=0&amp;tab=organic&amp;sigr=117vro1ld&amp;sigb=13ahqq5td&amp;sigi=12b0i936b&amp;.crumb=43Th85Vdih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>Defective </a:t>
            </a:r>
            <a:r>
              <a:rPr lang="en-US" dirty="0" err="1" smtClean="0">
                <a:latin typeface="Arial Black" pitchFamily="34" charset="0"/>
              </a:rPr>
              <a:t>Manding</a:t>
            </a:r>
            <a:r>
              <a:rPr lang="en-US" dirty="0" smtClean="0">
                <a:latin typeface="Arial Black" pitchFamily="34" charset="0"/>
              </a:rPr>
              <a:t>:</a:t>
            </a:r>
            <a:br>
              <a:rPr lang="en-US" dirty="0" smtClean="0">
                <a:latin typeface="Arial Black" pitchFamily="34" charset="0"/>
              </a:rPr>
            </a:br>
            <a:r>
              <a:rPr lang="en-US" dirty="0" smtClean="0">
                <a:latin typeface="Arial Black" pitchFamily="34" charset="0"/>
              </a:rPr>
              <a:t>Problem Behaviors and Beyond…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3276600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Chris </a:t>
            </a:r>
            <a:r>
              <a:rPr lang="en-US" dirty="0" err="1" smtClean="0"/>
              <a:t>Wensil</a:t>
            </a:r>
            <a:r>
              <a:rPr lang="en-US" dirty="0" smtClean="0"/>
              <a:t>, </a:t>
            </a:r>
            <a:r>
              <a:rPr lang="en-US" dirty="0" err="1" smtClean="0"/>
              <a:t>BCaBA</a:t>
            </a:r>
            <a:endParaRPr lang="en-US" dirty="0" smtClean="0"/>
          </a:p>
          <a:p>
            <a:pPr algn="l"/>
            <a:r>
              <a:rPr lang="en-US" dirty="0" smtClean="0"/>
              <a:t>Program Coordinator</a:t>
            </a:r>
          </a:p>
          <a:p>
            <a:pPr algn="l"/>
            <a:r>
              <a:rPr lang="en-US" dirty="0" smtClean="0"/>
              <a:t>Mariposa School for Children with Autism</a:t>
            </a:r>
            <a:endParaRPr lang="en-US" dirty="0"/>
          </a:p>
        </p:txBody>
      </p:sp>
      <p:pic>
        <p:nvPicPr>
          <p:cNvPr id="4" name="Picture 3" descr="c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971800"/>
            <a:ext cx="2387600" cy="4114800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381000" y="2209800"/>
            <a:ext cx="2819400" cy="12192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286000"/>
            <a:ext cx="21122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I WANT A </a:t>
            </a:r>
          </a:p>
          <a:p>
            <a:pPr algn="ctr"/>
            <a:r>
              <a:rPr lang="en-US" sz="3600" b="1" dirty="0" smtClean="0"/>
              <a:t>COOKIE!</a:t>
            </a:r>
            <a:endParaRPr lang="en-US" sz="3600" b="1" dirty="0"/>
          </a:p>
        </p:txBody>
      </p:sp>
      <p:pic>
        <p:nvPicPr>
          <p:cNvPr id="12290" name="Picture 2" descr="http://ts2.mm.bing.net/images/thumbnail.aspx?q=1278362205677&amp;id=0b6a0879a8f1b08849e4c2fd72c76e9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800600"/>
            <a:ext cx="23907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common barrier faced by early language learners is the tendency to “guess” by emitting several words(or signs, or pictures) that were previously reinforced.</a:t>
            </a:r>
          </a:p>
          <a:p>
            <a:r>
              <a:rPr lang="en-US" dirty="0" smtClean="0"/>
              <a:t>The primary cause of scrolling is that the response is never thoroughly brought under the correct control.  Stimulus control not established</a:t>
            </a:r>
          </a:p>
          <a:p>
            <a:r>
              <a:rPr lang="en-US" dirty="0" smtClean="0"/>
              <a:t>Unsuspecting adults may think the child is “self-correcting” and as a result inadvertently reinforce scrolling behavior.</a:t>
            </a:r>
            <a:endParaRPr lang="en-US" dirty="0"/>
          </a:p>
        </p:txBody>
      </p:sp>
      <p:pic>
        <p:nvPicPr>
          <p:cNvPr id="32770" name="Picture 2" descr="http://ts2.mm.bing.net/images/thumbnail.aspx?q=1278362205677&amp;id=0b6a0879a8f1b08849e4c2fd72c76e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-1428750"/>
            <a:ext cx="23907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with Scrolling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stop the scroll.</a:t>
            </a:r>
          </a:p>
          <a:p>
            <a:r>
              <a:rPr lang="en-US" dirty="0" smtClean="0"/>
              <a:t>Once again we need to create a behavior break.  Especially important to be aware of chaining when dealing with scrolling.</a:t>
            </a:r>
          </a:p>
          <a:p>
            <a:r>
              <a:rPr lang="en-US" dirty="0" smtClean="0"/>
              <a:t>Prompt and Reinforce!</a:t>
            </a:r>
          </a:p>
          <a:p>
            <a:r>
              <a:rPr lang="en-US" dirty="0" smtClean="0"/>
              <a:t>Repeated trials will help strengthen the </a:t>
            </a:r>
            <a:r>
              <a:rPr lang="en-US" dirty="0" err="1" smtClean="0"/>
              <a:t>mand’s</a:t>
            </a:r>
            <a:r>
              <a:rPr lang="en-US" dirty="0" smtClean="0"/>
              <a:t> relationship with item or activity.</a:t>
            </a:r>
            <a:endParaRPr lang="en-US" dirty="0"/>
          </a:p>
        </p:txBody>
      </p:sp>
      <p:pic>
        <p:nvPicPr>
          <p:cNvPr id="31746" name="Picture 2" descr="http://ts2.mm.bing.net/images/thumbnail.aspx?q=1278362205677&amp;id=0b6a0879a8f1b08849e4c2fd72c76e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533400"/>
            <a:ext cx="23907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Improper Syntax and Rote </a:t>
            </a:r>
            <a:r>
              <a:rPr lang="en-US" dirty="0" err="1" smtClean="0"/>
              <a:t>Manding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child is required to exhibit the linguistic structure of his typical peers with disregard for the pre-requisite skills language will likely become rote and disordered (Carbone, 2007).</a:t>
            </a:r>
          </a:p>
          <a:p>
            <a:r>
              <a:rPr lang="en-US" dirty="0" smtClean="0"/>
              <a:t>Children with only a few </a:t>
            </a:r>
            <a:r>
              <a:rPr lang="en-US" dirty="0" err="1" smtClean="0"/>
              <a:t>mands</a:t>
            </a:r>
            <a:r>
              <a:rPr lang="en-US" dirty="0" smtClean="0"/>
              <a:t> are often required to emit “I want” and “more” “please” “some” “I see” “I need” “a” “the” etc.</a:t>
            </a:r>
          </a:p>
          <a:p>
            <a:r>
              <a:rPr lang="en-US" dirty="0" smtClean="0"/>
              <a:t>Some examples of what often results:</a:t>
            </a:r>
            <a:endParaRPr lang="en-US" dirty="0"/>
          </a:p>
        </p:txBody>
      </p:sp>
      <p:pic>
        <p:nvPicPr>
          <p:cNvPr id="30722" name="Picture 2" descr="http://ts2.mm.bing.net/images/thumbnail.aspx?q=1278362205677&amp;id=0b6a0879a8f1b08849e4c2fd72c76e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7800" y="-1143000"/>
            <a:ext cx="23907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“more up” “more go” “more home”</a:t>
            </a:r>
          </a:p>
          <a:p>
            <a:r>
              <a:rPr lang="en-US" dirty="0" smtClean="0"/>
              <a:t>“I want stop” “I want yes” “I want give me”</a:t>
            </a:r>
          </a:p>
          <a:p>
            <a:r>
              <a:rPr lang="en-US" dirty="0" smtClean="0"/>
              <a:t>“I want a play” “I want the go”</a:t>
            </a:r>
          </a:p>
          <a:p>
            <a:r>
              <a:rPr lang="en-US" dirty="0" smtClean="0"/>
              <a:t>“I need go” “I want turn it on” “can I want one?”</a:t>
            </a:r>
          </a:p>
          <a:p>
            <a:r>
              <a:rPr lang="en-US" dirty="0" smtClean="0"/>
              <a:t>“I like to chip” “I want hungry”</a:t>
            </a:r>
            <a:endParaRPr lang="en-US" dirty="0"/>
          </a:p>
        </p:txBody>
      </p:sp>
      <p:pic>
        <p:nvPicPr>
          <p:cNvPr id="4" name="Picture 3" descr="c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2809875"/>
            <a:ext cx="2886075" cy="4048125"/>
          </a:xfrm>
          <a:prstGeom prst="rect">
            <a:avLst/>
          </a:prstGeom>
        </p:spPr>
      </p:pic>
      <p:pic>
        <p:nvPicPr>
          <p:cNvPr id="29698" name="Picture 2" descr="http://ts2.mm.bing.net/images/thumbnail.aspx?q=1278362205677&amp;id=0b6a0879a8f1b08849e4c2fd72c76e9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000500"/>
            <a:ext cx="23907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Training more appropriate and functional language.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back to the basics!</a:t>
            </a:r>
          </a:p>
          <a:p>
            <a:r>
              <a:rPr lang="en-US" dirty="0" smtClean="0"/>
              <a:t>Drop the extra stuff and remember manners only get you so far.</a:t>
            </a:r>
          </a:p>
          <a:p>
            <a:r>
              <a:rPr lang="en-US" dirty="0" smtClean="0"/>
              <a:t>Focus on nouns and verbs!</a:t>
            </a:r>
          </a:p>
          <a:p>
            <a:r>
              <a:rPr lang="en-US" dirty="0" smtClean="0"/>
              <a:t>ONE WORD IS OKAY!</a:t>
            </a:r>
          </a:p>
          <a:p>
            <a:r>
              <a:rPr lang="en-US" dirty="0" smtClean="0"/>
              <a:t>Remember a child who is speaking in 5-6 word sentences have a vocabulary of several </a:t>
            </a:r>
            <a:r>
              <a:rPr lang="en-US" i="1" dirty="0" smtClean="0"/>
              <a:t>thousand</a:t>
            </a:r>
            <a:r>
              <a:rPr lang="en-US" dirty="0" smtClean="0"/>
              <a:t> words.</a:t>
            </a:r>
            <a:endParaRPr lang="en-US" dirty="0"/>
          </a:p>
        </p:txBody>
      </p:sp>
      <p:pic>
        <p:nvPicPr>
          <p:cNvPr id="28674" name="Picture 2" descr="http://ts2.mm.bing.net/images/thumbnail.aspx?q=1278362205677&amp;id=0b6a0879a8f1b08849e4c2fd72c76e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257800"/>
            <a:ext cx="23907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Unclear </a:t>
            </a:r>
            <a:r>
              <a:rPr lang="en-US" dirty="0" err="1" smtClean="0"/>
              <a:t>Mands</a:t>
            </a:r>
            <a:r>
              <a:rPr lang="en-US" dirty="0" smtClean="0"/>
              <a:t>(Articulation is poor)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often have weak articulation (both verbal and motor articulation).</a:t>
            </a:r>
          </a:p>
          <a:p>
            <a:r>
              <a:rPr lang="en-US" dirty="0" smtClean="0"/>
              <a:t>Never established strong response.</a:t>
            </a:r>
          </a:p>
          <a:p>
            <a:r>
              <a:rPr lang="en-US" dirty="0" smtClean="0"/>
              <a:t>Inadvertent reinforcement of weaker responses.</a:t>
            </a:r>
          </a:p>
          <a:p>
            <a:r>
              <a:rPr lang="en-US" dirty="0" smtClean="0"/>
              <a:t>Incorrect response form.  Are we using the correct form?</a:t>
            </a:r>
            <a:endParaRPr lang="en-US" dirty="0"/>
          </a:p>
        </p:txBody>
      </p:sp>
      <p:pic>
        <p:nvPicPr>
          <p:cNvPr id="27650" name="Picture 2" descr="http://ts2.mm.bing.net/images/thumbnail.aspx?q=1278362205677&amp;id=0b6a0879a8f1b08849e4c2fd72c76e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876800"/>
            <a:ext cx="23907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Treating unclear </a:t>
            </a:r>
            <a:r>
              <a:rPr lang="en-US" dirty="0" err="1" smtClean="0"/>
              <a:t>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response form</a:t>
            </a:r>
          </a:p>
          <a:p>
            <a:r>
              <a:rPr lang="en-US" dirty="0" smtClean="0"/>
              <a:t>A secondary or supplemental response form may be needed. </a:t>
            </a:r>
          </a:p>
          <a:p>
            <a:r>
              <a:rPr lang="en-US" dirty="0" smtClean="0"/>
              <a:t>Establish reinforcer.  Receptive discrimination may be necessary.</a:t>
            </a:r>
          </a:p>
          <a:p>
            <a:r>
              <a:rPr lang="en-US" dirty="0" smtClean="0"/>
              <a:t>Shaping.  Only accept the highest approximation when reinforcing. </a:t>
            </a:r>
          </a:p>
        </p:txBody>
      </p:sp>
      <p:pic>
        <p:nvPicPr>
          <p:cNvPr id="26626" name="Picture 2" descr="http://ts2.mm.bing.net/images/thumbnail.aspx?q=1278362205677&amp;id=0b6a0879a8f1b08849e4c2fd72c76e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191000"/>
            <a:ext cx="23907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longer accept incorrect or inappropriate </a:t>
            </a:r>
            <a:r>
              <a:rPr lang="en-US" dirty="0" err="1" smtClean="0"/>
              <a:t>mands</a:t>
            </a:r>
            <a:endParaRPr lang="en-US" dirty="0" smtClean="0"/>
          </a:p>
          <a:p>
            <a:r>
              <a:rPr lang="en-US" dirty="0" smtClean="0"/>
              <a:t>Prompt clear and appropriate </a:t>
            </a:r>
            <a:r>
              <a:rPr lang="en-US" dirty="0" err="1" smtClean="0"/>
              <a:t>mands</a:t>
            </a:r>
            <a:r>
              <a:rPr lang="en-US" dirty="0" smtClean="0"/>
              <a:t> in a response form that will keep the child successful.</a:t>
            </a:r>
          </a:p>
          <a:p>
            <a:r>
              <a:rPr lang="en-US" dirty="0" smtClean="0"/>
              <a:t>Reinforce!  If you want to see it again, REINFORCE.</a:t>
            </a:r>
            <a:endParaRPr lang="en-US" dirty="0"/>
          </a:p>
        </p:txBody>
      </p:sp>
      <p:pic>
        <p:nvPicPr>
          <p:cNvPr id="25602" name="Picture 2" descr="http://ts3.mm.bing.net/images/thumbnail.aspx?q=1289679083626&amp;id=b976662e935e7870cafe7a21377fd1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4410" y="4381500"/>
            <a:ext cx="1799590" cy="2476500"/>
          </a:xfrm>
          <a:prstGeom prst="rect">
            <a:avLst/>
          </a:prstGeom>
          <a:noFill/>
        </p:spPr>
      </p:pic>
      <p:pic>
        <p:nvPicPr>
          <p:cNvPr id="25604" name="Picture 4" descr="http://ts2.mm.bing.net/images/thumbnail.aspx?q=1278362205677&amp;id=0b6a0879a8f1b08849e4c2fd72c76e9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43000"/>
            <a:ext cx="23907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dirty="0" err="1" smtClean="0"/>
              <a:t>Mand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elementary verbal operant that is evoked by an MO and is followed by specific reinforcement.(Cooper, 2007)</a:t>
            </a:r>
          </a:p>
          <a:p>
            <a:r>
              <a:rPr lang="en-US" dirty="0" smtClean="0"/>
              <a:t>Our definition of a </a:t>
            </a:r>
            <a:r>
              <a:rPr lang="en-US" dirty="0" err="1" smtClean="0"/>
              <a:t>Mand</a:t>
            </a:r>
            <a:r>
              <a:rPr lang="en-US" dirty="0" smtClean="0"/>
              <a:t> for this evening: Asking for something because you want it!</a:t>
            </a:r>
          </a:p>
          <a:p>
            <a:r>
              <a:rPr lang="en-US" dirty="0" smtClean="0"/>
              <a:t>There is specific reinforcement.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5334000"/>
            <a:ext cx="18111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COOKIE</a:t>
            </a:r>
            <a:endParaRPr lang="en-US" sz="4000" b="1" dirty="0"/>
          </a:p>
        </p:txBody>
      </p:sp>
      <p:cxnSp>
        <p:nvCxnSpPr>
          <p:cNvPr id="8" name="Straight Arrow Connector 7"/>
          <p:cNvCxnSpPr>
            <a:stCxn id="4" idx="3"/>
          </p:cNvCxnSpPr>
          <p:nvPr/>
        </p:nvCxnSpPr>
        <p:spPr>
          <a:xfrm flipV="1">
            <a:off x="3411337" y="5486400"/>
            <a:ext cx="1008263" cy="2015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ts4.mm.bing.net/images/thumbnail.aspx?q=1312440125403&amp;id=5b01d40b95a152160697b394e2cafed7">
            <a:hlinkClick r:id="rId2" tooltip="Chocolate Chip Cookie image - vector clip art online, royalty free ...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953000"/>
            <a:ext cx="1657350" cy="1524001"/>
          </a:xfrm>
          <a:prstGeom prst="rect">
            <a:avLst/>
          </a:prstGeom>
          <a:noFill/>
        </p:spPr>
      </p:pic>
      <p:pic>
        <p:nvPicPr>
          <p:cNvPr id="1028" name="Picture 4" descr="http://ts2.mm.bing.net/images/thumbnail.aspx?q=1278362205677&amp;id=0b6a0879a8f1b08849e4c2fd72c76e9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428750"/>
            <a:ext cx="23907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we teach </a:t>
            </a:r>
            <a:r>
              <a:rPr lang="en-US" dirty="0" err="1" smtClean="0"/>
              <a:t>Manding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the child can get their needs and wants met in an appropriate manner.</a:t>
            </a:r>
          </a:p>
          <a:p>
            <a:r>
              <a:rPr lang="en-US" dirty="0" smtClean="0"/>
              <a:t>To strengthen the adult as a conditioned reinforcer-the basis for social relationships</a:t>
            </a:r>
          </a:p>
          <a:p>
            <a:r>
              <a:rPr lang="en-US" dirty="0" smtClean="0"/>
              <a:t>Often under conditions when the child can not effectively communicate their wants or needs they may engage in tantrum behavior or other problem behaviors(Hall &amp; </a:t>
            </a:r>
            <a:r>
              <a:rPr lang="en-US" dirty="0" err="1" smtClean="0"/>
              <a:t>Sundberg</a:t>
            </a:r>
            <a:r>
              <a:rPr lang="en-US" dirty="0" smtClean="0"/>
              <a:t>, 1987)</a:t>
            </a:r>
            <a:endParaRPr lang="en-US" dirty="0"/>
          </a:p>
        </p:txBody>
      </p:sp>
      <p:pic>
        <p:nvPicPr>
          <p:cNvPr id="21506" name="Picture 2" descr="http://ts2.mm.bing.net/images/thumbnail.aspx?q=1278362205677&amp;id=0b6a0879a8f1b08849e4c2fd72c76e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5867400"/>
            <a:ext cx="23907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Inappropriate </a:t>
            </a:r>
            <a:r>
              <a:rPr lang="en-US" dirty="0" err="1" smtClean="0"/>
              <a:t>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Kids develop a </a:t>
            </a:r>
            <a:r>
              <a:rPr lang="en-US" dirty="0" err="1" smtClean="0"/>
              <a:t>manding</a:t>
            </a:r>
            <a:r>
              <a:rPr lang="en-US" dirty="0" smtClean="0"/>
              <a:t> </a:t>
            </a:r>
            <a:r>
              <a:rPr lang="en-US" dirty="0" err="1" smtClean="0"/>
              <a:t>reportiore</a:t>
            </a:r>
            <a:r>
              <a:rPr lang="en-US" dirty="0" smtClean="0"/>
              <a:t>.  If we don’t teach them how to do it appropriately they will figure it out on their own!</a:t>
            </a:r>
          </a:p>
          <a:p>
            <a:r>
              <a:rPr lang="en-US" dirty="0" smtClean="0"/>
              <a:t>Baby’s first </a:t>
            </a:r>
            <a:r>
              <a:rPr lang="en-US" dirty="0" err="1" smtClean="0"/>
              <a:t>Mand</a:t>
            </a:r>
            <a:r>
              <a:rPr lang="en-US" dirty="0" smtClean="0"/>
              <a:t>: Crying</a:t>
            </a:r>
          </a:p>
          <a:p>
            <a:r>
              <a:rPr lang="en-US" dirty="0" smtClean="0"/>
              <a:t>As the child ages these inappropriate </a:t>
            </a:r>
            <a:r>
              <a:rPr lang="en-US" dirty="0" err="1" smtClean="0"/>
              <a:t>mands</a:t>
            </a:r>
            <a:r>
              <a:rPr lang="en-US" dirty="0" smtClean="0"/>
              <a:t> may turn into problem behavior including potentially severe and dangerous behavior</a:t>
            </a:r>
            <a:endParaRPr lang="en-US" dirty="0"/>
          </a:p>
        </p:txBody>
      </p:sp>
      <p:pic>
        <p:nvPicPr>
          <p:cNvPr id="20482" name="Picture 2" descr="http://ts2.mm.bing.net/images/thumbnail.aspx?q=1278362205677&amp;id=0b6a0879a8f1b08849e4c2fd72c76e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8612" y="5257800"/>
            <a:ext cx="23907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Problem Behaviors as a </a:t>
            </a:r>
            <a:r>
              <a:rPr lang="en-US" dirty="0" err="1" smtClean="0"/>
              <a:t>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Climbing on the TV so Dad will </a:t>
            </a:r>
          </a:p>
          <a:p>
            <a:pPr>
              <a:buNone/>
            </a:pPr>
            <a:r>
              <a:rPr lang="en-US" dirty="0" smtClean="0"/>
              <a:t>pick them up.</a:t>
            </a:r>
          </a:p>
          <a:p>
            <a:r>
              <a:rPr lang="en-US" dirty="0" smtClean="0"/>
              <a:t>Hitting their brother so </a:t>
            </a:r>
          </a:p>
          <a:p>
            <a:pPr>
              <a:buNone/>
            </a:pPr>
            <a:r>
              <a:rPr lang="en-US" dirty="0" smtClean="0"/>
              <a:t>they’re separated.</a:t>
            </a:r>
          </a:p>
          <a:p>
            <a:r>
              <a:rPr lang="en-US" dirty="0" smtClean="0"/>
              <a:t>Screaming to get the radio </a:t>
            </a:r>
          </a:p>
          <a:p>
            <a:pPr>
              <a:buNone/>
            </a:pPr>
            <a:r>
              <a:rPr lang="en-US" dirty="0" smtClean="0"/>
              <a:t>turned down.</a:t>
            </a:r>
          </a:p>
          <a:p>
            <a:r>
              <a:rPr lang="en-US" dirty="0" smtClean="0"/>
              <a:t>Flopping on the floor, crying </a:t>
            </a:r>
          </a:p>
          <a:p>
            <a:pPr>
              <a:buNone/>
            </a:pPr>
            <a:r>
              <a:rPr lang="en-US" dirty="0" smtClean="0"/>
              <a:t>and kicking because they </a:t>
            </a:r>
          </a:p>
          <a:p>
            <a:pPr>
              <a:buNone/>
            </a:pPr>
            <a:r>
              <a:rPr lang="en-US" dirty="0" smtClean="0"/>
              <a:t>want a toy. </a:t>
            </a:r>
            <a:endParaRPr lang="en-US" dirty="0"/>
          </a:p>
        </p:txBody>
      </p:sp>
      <p:pic>
        <p:nvPicPr>
          <p:cNvPr id="4" name="Picture 3" descr="c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1066800"/>
            <a:ext cx="3352800" cy="5486400"/>
          </a:xfrm>
          <a:prstGeom prst="rect">
            <a:avLst/>
          </a:prstGeom>
        </p:spPr>
      </p:pic>
      <p:pic>
        <p:nvPicPr>
          <p:cNvPr id="19458" name="Picture 2" descr="http://ts2.mm.bing.net/images/thumbnail.aspx?q=1278362205677&amp;id=0b6a0879a8f1b08849e4c2fd72c76e9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90600" y="5638800"/>
            <a:ext cx="23907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inappropriate </a:t>
            </a:r>
            <a:r>
              <a:rPr lang="en-US" dirty="0" err="1" smtClean="0"/>
              <a:t>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Tugging on a shirt to be picked up</a:t>
            </a:r>
          </a:p>
          <a:p>
            <a:r>
              <a:rPr lang="en-US" dirty="0" smtClean="0"/>
              <a:t>Fingers in the ears to get a movie turned off.</a:t>
            </a:r>
          </a:p>
          <a:p>
            <a:r>
              <a:rPr lang="en-US" dirty="0" smtClean="0"/>
              <a:t>WHINING!!!</a:t>
            </a:r>
          </a:p>
          <a:p>
            <a:r>
              <a:rPr lang="en-US" dirty="0" smtClean="0"/>
              <a:t>Pointing and grunting to get a cracker.</a:t>
            </a:r>
          </a:p>
          <a:p>
            <a:r>
              <a:rPr lang="en-US" dirty="0" smtClean="0"/>
              <a:t>Starring at a parent with their head tilted slightly to the right while whistling to get the Barney movie with the Pumpernickel bread song.</a:t>
            </a:r>
          </a:p>
          <a:p>
            <a:endParaRPr lang="en-US" dirty="0"/>
          </a:p>
        </p:txBody>
      </p:sp>
      <p:pic>
        <p:nvPicPr>
          <p:cNvPr id="18434" name="Picture 2" descr="http://ts2.mm.bing.net/images/thumbnail.aspx?q=1278362205677&amp;id=0b6a0879a8f1b08849e4c2fd72c76e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2057400"/>
            <a:ext cx="23907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we </a:t>
            </a:r>
            <a:r>
              <a:rPr lang="en-US" dirty="0" err="1" smtClean="0"/>
              <a:t>gonna</a:t>
            </a:r>
            <a:r>
              <a:rPr lang="en-US" dirty="0" smtClean="0"/>
              <a:t> do about all this inappropriate </a:t>
            </a:r>
            <a:r>
              <a:rPr lang="en-US" dirty="0" err="1" smtClean="0"/>
              <a:t>manding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an appropriate response form-Signs, Vocals, stimulus-selection…</a:t>
            </a:r>
          </a:p>
          <a:p>
            <a:r>
              <a:rPr lang="en-US" dirty="0" smtClean="0"/>
              <a:t>Extinction-we’re no longer going to reinforce those other behaviors</a:t>
            </a:r>
          </a:p>
          <a:p>
            <a:r>
              <a:rPr lang="en-US" dirty="0" smtClean="0"/>
              <a:t>Replace those behaviors with appropriate communication</a:t>
            </a:r>
          </a:p>
        </p:txBody>
      </p:sp>
      <p:pic>
        <p:nvPicPr>
          <p:cNvPr id="17410" name="Picture 2" descr="http://ts2.mm.bing.net/images/thumbnail.aspx?q=1278362205677&amp;id=0b6a0879a8f1b08849e4c2fd72c76e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343400"/>
            <a:ext cx="23907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Repetitive </a:t>
            </a:r>
            <a:r>
              <a:rPr lang="en-US" dirty="0" err="1" smtClean="0"/>
              <a:t>Manding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600200"/>
            <a:ext cx="5029200" cy="4525963"/>
          </a:xfrm>
        </p:spPr>
        <p:txBody>
          <a:bodyPr/>
          <a:lstStyle/>
          <a:p>
            <a:r>
              <a:rPr lang="en-US" dirty="0" smtClean="0"/>
              <a:t>When the child asks for something multiple times before it is or can be delivered.</a:t>
            </a:r>
          </a:p>
          <a:p>
            <a:r>
              <a:rPr lang="en-US" dirty="0" smtClean="0"/>
              <a:t>Cause-History of reinforcement.  Negative Reinforcement of Parent’s Behavior.</a:t>
            </a:r>
            <a:endParaRPr lang="en-US" dirty="0"/>
          </a:p>
        </p:txBody>
      </p:sp>
      <p:pic>
        <p:nvPicPr>
          <p:cNvPr id="4" name="Picture 3" descr="c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81000" y="1371600"/>
            <a:ext cx="4399294" cy="579120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0" y="3505200"/>
            <a:ext cx="762000" cy="4572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ball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838200" y="3124200"/>
            <a:ext cx="762000" cy="4572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ball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1295400" y="3733800"/>
            <a:ext cx="762000" cy="4572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ball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2667000" y="3505200"/>
            <a:ext cx="838200" cy="4572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ball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1905000" y="2743200"/>
            <a:ext cx="1066800" cy="609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ball</a:t>
            </a:r>
            <a:endParaRPr lang="en-US" sz="2400" dirty="0"/>
          </a:p>
        </p:txBody>
      </p:sp>
      <p:pic>
        <p:nvPicPr>
          <p:cNvPr id="16386" name="Picture 2" descr="http://ts2.mm.bing.net/images/thumbnail.aspx?q=1278362205677&amp;id=0b6a0879a8f1b08849e4c2fd72c76e9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2400" y="-381000"/>
            <a:ext cx="23907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handle Repetitive </a:t>
            </a:r>
            <a:r>
              <a:rPr lang="en-US" dirty="0" err="1" smtClean="0"/>
              <a:t>Manding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we need to stop the barrage of </a:t>
            </a:r>
            <a:r>
              <a:rPr lang="en-US" dirty="0" err="1" smtClean="0"/>
              <a:t>mands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Create a behavior break.  Time will do.</a:t>
            </a:r>
          </a:p>
          <a:p>
            <a:r>
              <a:rPr lang="en-US" dirty="0" smtClean="0"/>
              <a:t>Prompt a single appropriate </a:t>
            </a:r>
            <a:r>
              <a:rPr lang="en-US" dirty="0" err="1" smtClean="0"/>
              <a:t>mand</a:t>
            </a:r>
            <a:r>
              <a:rPr lang="en-US" dirty="0" smtClean="0"/>
              <a:t>.</a:t>
            </a:r>
          </a:p>
          <a:p>
            <a:r>
              <a:rPr lang="en-US" sz="6600" dirty="0" smtClean="0"/>
              <a:t>REINFORCE! </a:t>
            </a:r>
            <a:endParaRPr lang="en-US" sz="6600" dirty="0"/>
          </a:p>
        </p:txBody>
      </p:sp>
      <p:pic>
        <p:nvPicPr>
          <p:cNvPr id="15362" name="Picture 2" descr="http://ts4.mm.bing.net/images/thumbnail.aspx?q=1237182264051&amp;id=a2b76f47e26ef4629c6515eaedca4aa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038600"/>
            <a:ext cx="2200275" cy="2143125"/>
          </a:xfrm>
          <a:prstGeom prst="rect">
            <a:avLst/>
          </a:prstGeom>
          <a:noFill/>
        </p:spPr>
      </p:pic>
      <p:pic>
        <p:nvPicPr>
          <p:cNvPr id="15364" name="Picture 4" descr="http://ts2.mm.bing.net/images/thumbnail.aspx?q=1278362205677&amp;id=0b6a0879a8f1b08849e4c2fd72c76e9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2057400"/>
            <a:ext cx="23907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1586</TotalTime>
  <Words>825</Words>
  <Application>Microsoft Office PowerPoint</Application>
  <PresentationFormat>On-screen Show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Defective Manding: Problem Behaviors and Beyond…</vt:lpstr>
      <vt:lpstr>What is a Mand?</vt:lpstr>
      <vt:lpstr>Why do we teach Manding?</vt:lpstr>
      <vt:lpstr>Inappropriate Mands</vt:lpstr>
      <vt:lpstr>Examples of Problem Behaviors as a Mand</vt:lpstr>
      <vt:lpstr>Other inappropriate mands</vt:lpstr>
      <vt:lpstr>What are we gonna do about all this inappropriate manding?</vt:lpstr>
      <vt:lpstr>Repetitive Manding</vt:lpstr>
      <vt:lpstr>How to handle Repetitive Manding</vt:lpstr>
      <vt:lpstr>Scrolling</vt:lpstr>
      <vt:lpstr>What to do with Scrolling</vt:lpstr>
      <vt:lpstr>Improper Syntax and Rote Manding </vt:lpstr>
      <vt:lpstr>Slide 13</vt:lpstr>
      <vt:lpstr>Training more appropriate and functional language.</vt:lpstr>
      <vt:lpstr>Unclear Mands(Articulation is poor)</vt:lpstr>
      <vt:lpstr>Treating unclear mands</vt:lpstr>
      <vt:lpstr>Overview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Defective Manding: Problem Behaviors and Beyond…</dc:title>
  <dc:creator>chris.wensil</dc:creator>
  <cp:lastModifiedBy>Jessica.Harwell</cp:lastModifiedBy>
  <cp:revision>155</cp:revision>
  <dcterms:created xsi:type="dcterms:W3CDTF">2011-10-26T14:56:57Z</dcterms:created>
  <dcterms:modified xsi:type="dcterms:W3CDTF">2013-09-04T15:26:23Z</dcterms:modified>
</cp:coreProperties>
</file>